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63" r:id="rId3"/>
    <p:sldId id="258" r:id="rId4"/>
    <p:sldId id="259" r:id="rId5"/>
    <p:sldId id="260" r:id="rId6"/>
    <p:sldId id="261" r:id="rId7"/>
    <p:sldId id="267" r:id="rId8"/>
    <p:sldId id="262" r:id="rId9"/>
    <p:sldId id="266" r:id="rId10"/>
    <p:sldId id="265" r:id="rId11"/>
    <p:sldId id="287" r:id="rId12"/>
    <p:sldId id="288" r:id="rId13"/>
    <p:sldId id="289" r:id="rId14"/>
    <p:sldId id="290" r:id="rId15"/>
    <p:sldId id="285" r:id="rId16"/>
    <p:sldId id="271" r:id="rId17"/>
    <p:sldId id="291" r:id="rId18"/>
    <p:sldId id="272" r:id="rId19"/>
    <p:sldId id="275" r:id="rId20"/>
    <p:sldId id="276" r:id="rId21"/>
    <p:sldId id="277" r:id="rId22"/>
    <p:sldId id="286" r:id="rId23"/>
    <p:sldId id="284" r:id="rId24"/>
    <p:sldId id="268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4" autoAdjust="0"/>
    <p:restoredTop sz="94660"/>
  </p:normalViewPr>
  <p:slideViewPr>
    <p:cSldViewPr>
      <p:cViewPr varScale="1">
        <p:scale>
          <a:sx n="68" d="100"/>
          <a:sy n="68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AFCD1-9F14-4D4E-A670-C436B4982C6D}" type="datetimeFigureOut">
              <a:rPr lang="pt-BR" smtClean="0"/>
              <a:t>11/02/2017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0F788-2ECE-49C6-B362-06A2EF5258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573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B5E2B-F22D-489A-80DB-49077FF36A01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F0B780-61D3-4A09-AA15-32B87983BA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9409A-B0D4-4B5A-807F-D6D9FB6CD000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376A-5DA9-48F9-8BE6-F33A1C54E0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7A1C0-F6E7-422C-9C8B-C7A87BE48AE2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444F-0D5C-4775-A2AD-A446CFE51A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791E4-10F8-4E9C-9DFA-6004079A7CC4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4C224-9E86-4030-AF15-CB61798C68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F0397-5D86-423C-A142-9877A699FA3A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268416-505C-4CF1-BD96-010453915A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647607-6F13-40F2-B2A3-5E463B68EBEC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015F85-9A3C-4FAD-9783-09BC0A16EB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5AEDC2-B393-40B3-8FBE-09846EFACC39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DFE43E-0B4A-40A0-B116-A16AA44BE0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2D929B-D797-415E-832D-1EC3A67FAC0B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B34DA7-5FE5-4151-B370-AA8F4C7372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08F13-A813-4B36-94C2-38AA329E4E63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FD1A-D6C3-420B-8D20-EE9B296ED7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C2ADE8-A1B5-4B9C-9810-D94C627D9C1F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2ED150-3059-4258-B9E2-C5E76AEE94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42CEEDA-CED3-4845-A290-A0634027FAE5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FED42C7-015B-441E-8D01-E06099B75B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FBE7420-EC81-4219-A917-169C2C776F71}" type="datetimeFigureOut">
              <a:rPr lang="pt-BR"/>
              <a:pPr>
                <a:defRPr/>
              </a:pPr>
              <a:t>11/02/2017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89386C-5C01-4631-88BE-F0DF61E7F9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51" r:id="rId4"/>
    <p:sldLayoutId id="2147483752" r:id="rId5"/>
    <p:sldLayoutId id="2147483753" r:id="rId6"/>
    <p:sldLayoutId id="2147483746" r:id="rId7"/>
    <p:sldLayoutId id="2147483754" r:id="rId8"/>
    <p:sldLayoutId id="2147483755" r:id="rId9"/>
    <p:sldLayoutId id="2147483747" r:id="rId10"/>
    <p:sldLayoutId id="21474837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tancib.fci.unb.br/index.php/gt-07" TargetMode="External"/><Relationship Id="rId3" Type="http://schemas.openxmlformats.org/officeDocument/2006/relationships/hyperlink" Target="http://gtancib.fci.unb.br/index.php/gt-02" TargetMode="External"/><Relationship Id="rId7" Type="http://schemas.openxmlformats.org/officeDocument/2006/relationships/hyperlink" Target="http://gtancib.fci.unb.br/index.php/gt-06" TargetMode="External"/><Relationship Id="rId12" Type="http://schemas.openxmlformats.org/officeDocument/2006/relationships/hyperlink" Target="http://gtancib.fci.unb.br/index.php/gt-11" TargetMode="External"/><Relationship Id="rId2" Type="http://schemas.openxmlformats.org/officeDocument/2006/relationships/hyperlink" Target="http://gtancib.fci.unb.br/index.php/gt-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tancib.fci.unb.br/index.php/gt-05" TargetMode="External"/><Relationship Id="rId11" Type="http://schemas.openxmlformats.org/officeDocument/2006/relationships/hyperlink" Target="http://gtancib.fci.unb.br/index.php/gt-10" TargetMode="External"/><Relationship Id="rId5" Type="http://schemas.openxmlformats.org/officeDocument/2006/relationships/hyperlink" Target="http://gtancib.fci.unb.br/index.php/gt-04" TargetMode="External"/><Relationship Id="rId10" Type="http://schemas.openxmlformats.org/officeDocument/2006/relationships/hyperlink" Target="http://gtancib.fci.unb.br/index.php/gt-09" TargetMode="External"/><Relationship Id="rId4" Type="http://schemas.openxmlformats.org/officeDocument/2006/relationships/hyperlink" Target="http://gtancib.fci.unb.br/index.php/gt-03" TargetMode="External"/><Relationship Id="rId9" Type="http://schemas.openxmlformats.org/officeDocument/2006/relationships/hyperlink" Target="http://gtancib.fci.unb.br/index.php/gt-0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tancib.fci.unb.br/index.php/gt-02" TargetMode="External"/><Relationship Id="rId2" Type="http://schemas.openxmlformats.org/officeDocument/2006/relationships/hyperlink" Target="http://gtancib.fci.unb.br/index.php/gt-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tancib.fci.unb.br/index.php/gt-0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tancib.fci.unb.br/index.php/gt-05" TargetMode="External"/><Relationship Id="rId2" Type="http://schemas.openxmlformats.org/officeDocument/2006/relationships/hyperlink" Target="http://gtancib.fci.unb.br/index.php/gt-0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tancib.fci.unb.br/index.php/gt-0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tancib.fci.unb.br/index.php/gt-08" TargetMode="External"/><Relationship Id="rId2" Type="http://schemas.openxmlformats.org/officeDocument/2006/relationships/hyperlink" Target="http://gtancib.fci.unb.br/index.php/gt-0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tancib.fci.unb.br/index.php/gt-0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tancib.fci.unb.br/index.php/gt-11" TargetMode="External"/><Relationship Id="rId2" Type="http://schemas.openxmlformats.org/officeDocument/2006/relationships/hyperlink" Target="http://gtancib.fci.unb.br/index.php/gt-1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form.ufba.br/v_anais/artigos/nancioddon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lattes.cnpq.br/5722744510274635" TargetMode="External"/><Relationship Id="rId13" Type="http://schemas.openxmlformats.org/officeDocument/2006/relationships/hyperlink" Target="http://lattes.cnpq.br/2052055753251299" TargetMode="External"/><Relationship Id="rId3" Type="http://schemas.openxmlformats.org/officeDocument/2006/relationships/hyperlink" Target="http://lattes.cnpq.br/2986616715435331" TargetMode="External"/><Relationship Id="rId7" Type="http://schemas.openxmlformats.org/officeDocument/2006/relationships/hyperlink" Target="http://lattes.cnpq.br/1070631453914536" TargetMode="External"/><Relationship Id="rId12" Type="http://schemas.openxmlformats.org/officeDocument/2006/relationships/hyperlink" Target="http://lattes.cnpq.br/6050796477124925" TargetMode="External"/><Relationship Id="rId2" Type="http://schemas.openxmlformats.org/officeDocument/2006/relationships/hyperlink" Target="http://lattes.cnpq.br/315920295846544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attes.cnpq.br/4693623482040856" TargetMode="External"/><Relationship Id="rId11" Type="http://schemas.openxmlformats.org/officeDocument/2006/relationships/hyperlink" Target="http://lattes.cnpq.br/7369575632657650" TargetMode="External"/><Relationship Id="rId5" Type="http://schemas.openxmlformats.org/officeDocument/2006/relationships/hyperlink" Target="http://lattes.cnpq.br/1950508075947990" TargetMode="External"/><Relationship Id="rId15" Type="http://schemas.openxmlformats.org/officeDocument/2006/relationships/hyperlink" Target="http://www.pos.eca.usp.br/index.php?q=pt-br/ciencia_da_informacao/docentes" TargetMode="External"/><Relationship Id="rId10" Type="http://schemas.openxmlformats.org/officeDocument/2006/relationships/hyperlink" Target="http://lattes.cnpq.br/6156509933307243" TargetMode="External"/><Relationship Id="rId4" Type="http://schemas.openxmlformats.org/officeDocument/2006/relationships/hyperlink" Target="http://lattes.cnpq.br/5960356143788410" TargetMode="External"/><Relationship Id="rId9" Type="http://schemas.openxmlformats.org/officeDocument/2006/relationships/hyperlink" Target="http://lattes.cnpq.br/7224504768054079" TargetMode="External"/><Relationship Id="rId14" Type="http://schemas.openxmlformats.org/officeDocument/2006/relationships/hyperlink" Target="http://lattes.cnpq.br/788875593746165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100" dirty="0"/>
              <a:t> Ciência da Informação / Temas de Pesquisa</a:t>
            </a:r>
            <a:r>
              <a:rPr lang="pt-BR" dirty="0"/>
              <a:t> </a:t>
            </a:r>
          </a:p>
        </p:txBody>
      </p:sp>
      <p:sp>
        <p:nvSpPr>
          <p:cNvPr id="9219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pt-BR" dirty="0" err="1"/>
              <a:t>Profa</a:t>
            </a:r>
            <a:r>
              <a:rPr lang="pt-BR" dirty="0"/>
              <a:t>. Asa </a:t>
            </a:r>
            <a:r>
              <a:rPr lang="pt-BR" dirty="0" err="1"/>
              <a:t>Fujino</a:t>
            </a:r>
            <a:endParaRPr lang="pt-BR" dirty="0"/>
          </a:p>
          <a:p>
            <a:pPr marR="0" eaLnBrk="1" hangingPunct="1"/>
            <a:r>
              <a:rPr lang="pt-BR" dirty="0"/>
              <a:t>13.02.2017</a:t>
            </a:r>
          </a:p>
          <a:p>
            <a:pPr marR="0" eaLnBrk="1" hangingPunct="1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1400" b="1" dirty="0">
              <a:hlinkClick r:id="rId2"/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2"/>
              </a:rPr>
              <a:t>GT 01 - Estudos Históricos e Epistemológicos da Ciência da Informação</a:t>
            </a:r>
            <a:endParaRPr lang="pt-BR" sz="1800" b="1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3"/>
              </a:rPr>
              <a:t>GT 02 - Organização e Representação do Conhecimento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4"/>
              </a:rPr>
              <a:t>GT 03 - Mediação, Circulação e Apropriação da Informação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5"/>
              </a:rPr>
              <a:t>GT 04 - Gestão da Informação e do Conhecimento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6"/>
              </a:rPr>
              <a:t>GT 05 - Política e Economia da Informação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7"/>
              </a:rPr>
              <a:t>GT 06 - Informação, Educação e Trabalho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8"/>
              </a:rPr>
              <a:t>GT 07 - Produção e Comunicação da Informação em Ciência, Tecnologia &amp; Inovação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9"/>
              </a:rPr>
              <a:t>GT 08 - Informação e Tecnologia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10"/>
              </a:rPr>
              <a:t>GT 09 - Museu, Patrimônio e Informação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11"/>
              </a:rPr>
              <a:t>GT 10 - Informação e Memória</a:t>
            </a:r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b="1" dirty="0">
                <a:solidFill>
                  <a:schemeClr val="accent4"/>
                </a:solidFill>
                <a:hlinkClick r:id="rId12"/>
              </a:rPr>
              <a:t>GT 11 - Informação &amp; Saúde</a:t>
            </a:r>
            <a:endParaRPr lang="pt-BR" sz="1800" dirty="0">
              <a:solidFill>
                <a:schemeClr val="accent4"/>
              </a:solidFill>
            </a:endParaRPr>
          </a:p>
          <a:p>
            <a:endParaRPr lang="pt-BR" sz="1400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/>
              <a:t>Grupos de Trabalho da ANCIB- Associação Nacional de Pesquisa e Pós-Graduação em Ciência da informação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400" b="1" dirty="0">
                <a:hlinkClick r:id="rId2"/>
              </a:rPr>
              <a:t>GT 01 - Estudos Históricos e Epistemológicos da Ciência da Informação</a:t>
            </a:r>
            <a:endParaRPr lang="pt-BR" sz="1400" dirty="0"/>
          </a:p>
          <a:p>
            <a:r>
              <a:rPr lang="pt-BR" sz="1400" dirty="0"/>
              <a:t>Estudos Históricos e Epistemológicos da Ciência da Informação. Constituição do campo científico e questões epistemológicas e históricas da C.I e seu objeto de estudo - a informação. Reflexões e discussões sobre a </a:t>
            </a:r>
            <a:r>
              <a:rPr lang="pt-BR" sz="1400" dirty="0" err="1"/>
              <a:t>disciplinaridade</a:t>
            </a:r>
            <a:r>
              <a:rPr lang="pt-BR" sz="1400" dirty="0"/>
              <a:t>, interdisciplinaridade e </a:t>
            </a:r>
            <a:r>
              <a:rPr lang="pt-BR" sz="1400" dirty="0" err="1"/>
              <a:t>transdisciplinaridade</a:t>
            </a:r>
            <a:r>
              <a:rPr lang="pt-BR" sz="1400" dirty="0"/>
              <a:t>, assim como a construção do conhecimento na área. </a:t>
            </a:r>
          </a:p>
          <a:p>
            <a:pPr marL="109537" indent="0">
              <a:buNone/>
            </a:pPr>
            <a:endParaRPr lang="pt-BR" sz="1400" dirty="0"/>
          </a:p>
          <a:p>
            <a:r>
              <a:rPr lang="pt-BR" sz="1400" b="1" dirty="0">
                <a:hlinkClick r:id="rId3"/>
              </a:rPr>
              <a:t>GT 02 - Organização e Representação do Conhecimento</a:t>
            </a:r>
            <a:endParaRPr lang="pt-BR" sz="1400" dirty="0"/>
          </a:p>
          <a:p>
            <a:r>
              <a:rPr lang="pt-BR" sz="1400" dirty="0"/>
              <a:t>Teorias, metodologias e práticas relacionadas à organização e preservação de documentos e da informação, enquanto conhecimento registrado e socializado, em ambiências informacionais tais como: arquivos, museus, bibliotecas e congêneres. Compreende, também, os estudos relacionados aos processos, produtos e instrumentos de representação do conhecimento (aqui incluindo o uso das tecnologias da informação) e as relações </a:t>
            </a:r>
            <a:r>
              <a:rPr lang="pt-BR" sz="1400" dirty="0" err="1"/>
              <a:t>inter</a:t>
            </a:r>
            <a:r>
              <a:rPr lang="pt-BR" sz="1400" dirty="0"/>
              <a:t> e transdisciplinares neles verificadas, além de aspectos relacionados às políticas de organização e preservação da memória institucional.</a:t>
            </a:r>
          </a:p>
          <a:p>
            <a:endParaRPr lang="pt-BR" sz="1400" dirty="0"/>
          </a:p>
          <a:p>
            <a:r>
              <a:rPr lang="pt-BR" sz="1400" b="1" dirty="0">
                <a:hlinkClick r:id="rId4"/>
              </a:rPr>
              <a:t>GT 03 - Mediação, Circulação e Apropriação da Informação</a:t>
            </a:r>
            <a:endParaRPr lang="pt-BR" sz="1400" dirty="0"/>
          </a:p>
          <a:p>
            <a:r>
              <a:rPr lang="pt-BR" sz="1400" dirty="0"/>
              <a:t>Estudo dos processos e das relações entre mediação, circulação e apropriação de informações, em diferentes contextos e tempos históricos, considerados em sua complexidade, dinamismo e abrangência, bem como relacionados à construção e ao avanço do campo científico da Ciência da Informação, compreendido em dimensões </a:t>
            </a:r>
            <a:r>
              <a:rPr lang="pt-BR" sz="1400" dirty="0" err="1"/>
              <a:t>inter</a:t>
            </a:r>
            <a:r>
              <a:rPr lang="pt-BR" sz="1400" dirty="0"/>
              <a:t> e transdisciplinares, envolvendo múltiplos saberes e temáticas, bem com contribuições teórico-metodológicas diversificadas em sua constituição.</a:t>
            </a:r>
          </a:p>
          <a:p>
            <a:r>
              <a:rPr lang="pt-BR" sz="1400" dirty="0"/>
              <a:t> 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ANCIB _ Grupos de Trabalho</a:t>
            </a:r>
          </a:p>
        </p:txBody>
      </p:sp>
    </p:spTree>
    <p:extLst>
      <p:ext uri="{BB962C8B-B14F-4D97-AF65-F5344CB8AC3E}">
        <p14:creationId xmlns:p14="http://schemas.microsoft.com/office/powerpoint/2010/main" val="3366719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400" b="1" dirty="0">
                <a:hlinkClick r:id="rId2"/>
              </a:rPr>
              <a:t>GT 04 - Gestão da Informação e do Conhecimento</a:t>
            </a:r>
            <a:endParaRPr lang="pt-BR" sz="1400" dirty="0"/>
          </a:p>
          <a:p>
            <a:r>
              <a:rPr lang="pt-BR" sz="1400" dirty="0"/>
              <a:t>Gestão de ambientes, sistemas, unidades, serviços, produtos de informação e recursos informacionais. Estudos de fluxos, processos, uso e usuários da informação como instrumentos de gestão. Gestão do conhecimento e aprendizagem organizacional no contexto da Ciência da Informação. Marketing da informação, monitoramento ambiental e inteligência competitiva. Estudos de redes para a gestão. Aplicação das tecnologias de informação e comunicação à gestão da informação e do conhecimento.</a:t>
            </a:r>
          </a:p>
          <a:p>
            <a:pPr marL="109537" indent="0">
              <a:buNone/>
            </a:pPr>
            <a:r>
              <a:rPr lang="pt-BR" sz="1400" dirty="0"/>
              <a:t> </a:t>
            </a:r>
          </a:p>
          <a:p>
            <a:r>
              <a:rPr lang="pt-BR" sz="1400" b="1" dirty="0">
                <a:hlinkClick r:id="rId3"/>
              </a:rPr>
              <a:t>GT 05 - Política e Economia da Informação</a:t>
            </a:r>
            <a:endParaRPr lang="pt-BR" sz="1400" dirty="0"/>
          </a:p>
          <a:p>
            <a:r>
              <a:rPr lang="pt-BR" sz="1400" dirty="0"/>
              <a:t>Políticas e regimes de informação. Informação, Estado e governo. Propriedade intelectual. Acesso à informação. Economia política da informação e da comunicação. Produção colaborativa. Poder, ativismo e cidadania. Conhecimento, aprendizagem e inovação. Ética da informação. Informação e ecologia.</a:t>
            </a:r>
          </a:p>
          <a:p>
            <a:pPr marL="109537" indent="0">
              <a:buNone/>
            </a:pPr>
            <a:r>
              <a:rPr lang="pt-BR" sz="1400" dirty="0"/>
              <a:t> </a:t>
            </a:r>
          </a:p>
          <a:p>
            <a:r>
              <a:rPr lang="pt-BR" sz="1400" b="1" dirty="0">
                <a:hlinkClick r:id="rId4"/>
              </a:rPr>
              <a:t>GT 06 - Informação, Educação e Trabalho</a:t>
            </a:r>
            <a:endParaRPr lang="pt-BR" sz="1400" dirty="0"/>
          </a:p>
          <a:p>
            <a:r>
              <a:rPr lang="pt-BR" sz="1400" dirty="0"/>
              <a:t>Campo de trabalho informacional: atores, cenários, competências e habilidades requeridas. Organização, processos e relações de trabalho em unidades de informação. Sociedade do Conhecimento, tecnologia e trabalho. Saúde, mercado de trabalho e ética nas profissões da informação. Perfis de educação no campo informacional. Formação profissional: limites, campos disciplinares envolvidos, paradigmas educacionais predominantes e estudo comparado de modelos curriculares. O trabalho informacional como campo de pesquisas: abordagens e metodologias.</a:t>
            </a:r>
          </a:p>
          <a:p>
            <a:endParaRPr lang="pt-BR" sz="1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ANCIB _ Grupos de Trabalho</a:t>
            </a:r>
          </a:p>
        </p:txBody>
      </p:sp>
    </p:spTree>
    <p:extLst>
      <p:ext uri="{BB962C8B-B14F-4D97-AF65-F5344CB8AC3E}">
        <p14:creationId xmlns:p14="http://schemas.microsoft.com/office/powerpoint/2010/main" val="594720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400" b="1" dirty="0">
                <a:hlinkClick r:id="rId2"/>
              </a:rPr>
              <a:t>GT 07 - Produção e Comunicação da Informação em Ciência, Tecnologia &amp; Inovação</a:t>
            </a:r>
            <a:endParaRPr lang="pt-BR" sz="1400" dirty="0"/>
          </a:p>
          <a:p>
            <a:r>
              <a:rPr lang="pt-BR" sz="1400" dirty="0"/>
              <a:t>Estudos teóricos, aplicados e metodológicos sobre a produção, comunicação e uso da informação em Ciência, Tecnologia e Inovação. Inclui pesquisas relacionadas aos processos de comunicação, divulgação, análise e formulação de indicadores para planejamento, avaliação e gestão em CT&amp;I.</a:t>
            </a:r>
          </a:p>
          <a:p>
            <a:pPr marL="109537" indent="0">
              <a:buNone/>
            </a:pPr>
            <a:r>
              <a:rPr lang="pt-BR" sz="1400" dirty="0"/>
              <a:t> </a:t>
            </a:r>
          </a:p>
          <a:p>
            <a:r>
              <a:rPr lang="pt-BR" sz="1400" b="1" dirty="0">
                <a:hlinkClick r:id="rId3"/>
              </a:rPr>
              <a:t>GT 08 - Informação e Tecnologia</a:t>
            </a:r>
            <a:endParaRPr lang="pt-BR" sz="1400" dirty="0"/>
          </a:p>
          <a:p>
            <a:r>
              <a:rPr lang="pt-BR" sz="1400" dirty="0"/>
              <a:t>Estudos e pesquisas teórico-práticos sobre e para o desenvolvimento de tecnologias de informação e comunicação que envolvam os processos de geração, representação, armazenamento, recuperação, disseminação, uso, gestão, segurança e preservação da informação em ambientes digitais.</a:t>
            </a:r>
          </a:p>
          <a:p>
            <a:pPr marL="109537" indent="0">
              <a:buNone/>
            </a:pPr>
            <a:r>
              <a:rPr lang="pt-BR" sz="1400" dirty="0"/>
              <a:t> </a:t>
            </a:r>
          </a:p>
          <a:p>
            <a:r>
              <a:rPr lang="pt-BR" sz="1400" b="1" dirty="0">
                <a:hlinkClick r:id="rId4"/>
              </a:rPr>
              <a:t>GT 09 - Museu, Patrimônio e Informação</a:t>
            </a:r>
            <a:endParaRPr lang="pt-BR" sz="1400" dirty="0"/>
          </a:p>
          <a:p>
            <a:r>
              <a:rPr lang="pt-BR" sz="1400" dirty="0"/>
              <a:t>Análise das relações entre o Museu (fenômeno cultural), o Patrimônio (valor simbólico) e a Informação (processo), sob múltiplas perspectivas teóricas e práticas de análise. Museu, patrimônio e informação:  interações e representações. Patrimônio </a:t>
            </a:r>
            <a:r>
              <a:rPr lang="pt-BR" sz="1400" dirty="0" err="1"/>
              <a:t>musealizado</a:t>
            </a:r>
            <a:r>
              <a:rPr lang="pt-BR" sz="1400" dirty="0"/>
              <a:t>: aspectos informacionais e comunicacionais.</a:t>
            </a:r>
          </a:p>
          <a:p>
            <a:endParaRPr lang="pt-BR" sz="1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ANCIB _ Grupos de Trabalho</a:t>
            </a:r>
          </a:p>
        </p:txBody>
      </p:sp>
    </p:spTree>
    <p:extLst>
      <p:ext uri="{BB962C8B-B14F-4D97-AF65-F5344CB8AC3E}">
        <p14:creationId xmlns:p14="http://schemas.microsoft.com/office/powerpoint/2010/main" val="253556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400" b="1" dirty="0">
                <a:hlinkClick r:id="rId2"/>
              </a:rPr>
              <a:t>GT 10 - Informação e Memória</a:t>
            </a:r>
            <a:endParaRPr lang="pt-BR" sz="1400" dirty="0"/>
          </a:p>
          <a:p>
            <a:r>
              <a:rPr lang="pt-BR" sz="1400" dirty="0"/>
              <a:t>Estudos sobre a relação entre os campos de conhecimento da Ciência da Informação e da Memória Social. Pesquisas transdisciplinares que envolvem conceitos, teorias e práticas do binômio ‘informação e memória’. Memória coletiva, coleções e colecionismo, discurso e memória. Representações sociais e conhecimento. Articulação entre arte, cultura, tecnologia, informação e memória, através de seus referenciais, na contemporaneidade. Preservação e virtualização da memória social.</a:t>
            </a:r>
          </a:p>
          <a:p>
            <a:pPr marL="109537" indent="0">
              <a:buNone/>
            </a:pPr>
            <a:r>
              <a:rPr lang="pt-BR" sz="1400" dirty="0"/>
              <a:t> </a:t>
            </a:r>
          </a:p>
          <a:p>
            <a:r>
              <a:rPr lang="pt-BR" sz="1400" b="1" dirty="0">
                <a:hlinkClick r:id="rId3"/>
              </a:rPr>
              <a:t>GT 11 - Informação &amp; Saúde</a:t>
            </a:r>
            <a:endParaRPr lang="pt-BR" sz="1400" dirty="0"/>
          </a:p>
          <a:p>
            <a:r>
              <a:rPr lang="pt-BR" sz="1400" dirty="0"/>
              <a:t>Estudos das teorias, métodos, estruturas e processos informacionais, em diferentes contextos da saúde, considerada em sua abrangência e complexidade. Impacto da informação, tecnologias, e inovação em saúde. Informação nas organizações de saúde. Informação, saúde e sociedade. Políticas de informação em saúde. Formação e capacitação em informação em saúde.</a:t>
            </a:r>
          </a:p>
          <a:p>
            <a:pPr marL="109537" indent="0">
              <a:buNone/>
            </a:pPr>
            <a:r>
              <a:rPr lang="pt-BR" dirty="0"/>
              <a:t> </a:t>
            </a:r>
          </a:p>
          <a:p>
            <a:pPr marL="109537" indent="0">
              <a:buNone/>
            </a:pPr>
            <a:r>
              <a:rPr lang="pt-BR" dirty="0"/>
              <a:t> </a:t>
            </a:r>
          </a:p>
          <a:p>
            <a:pPr marL="109537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ANCIB _ Grupos de Trabalho</a:t>
            </a:r>
          </a:p>
        </p:txBody>
      </p:sp>
    </p:spTree>
    <p:extLst>
      <p:ext uri="{BB962C8B-B14F-4D97-AF65-F5344CB8AC3E}">
        <p14:creationId xmlns:p14="http://schemas.microsoft.com/office/powerpoint/2010/main" val="165487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188913"/>
            <a:ext cx="8642350" cy="6477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2">
                    <a:satMod val="130000"/>
                  </a:schemeClr>
                </a:solidFill>
              </a:rPr>
              <a:t>ESTRUTURA – TAXONOMIA - DEZ CATEGORIAS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642350" cy="4319588"/>
          </a:xfrm>
        </p:spPr>
        <p:txBody>
          <a:bodyPr rtlCol="0">
            <a:normAutofit fontScale="92500" lnSpcReduction="20000"/>
          </a:bodyPr>
          <a:lstStyle/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Aspectos teóricos e gerais da ciência da informação.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Formação profissional e mercado de trabalho.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Gerência de serviços e unidades de informação. 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Estudos de usuário, demanda e uso da informação e de unidades de informação.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Comunicação, divulgação e produção editorial. 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Informação, cultura e sociedade.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Legislação, políticas públicas de informação e de cultura.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Tecnologias da informação.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Processamento, recuperação e disseminação da informação.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arenR"/>
              <a:defRPr/>
            </a:pPr>
            <a:r>
              <a:rPr lang="pt-BR" sz="2600" dirty="0"/>
              <a:t>Outros assuntos correlatos e outros.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07950" y="5910263"/>
            <a:ext cx="8891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pt-BR" sz="1600" dirty="0">
                <a:latin typeface="+mn-lt"/>
                <a:cs typeface="Arial" panose="020B0604020202020204" pitchFamily="34" charset="0"/>
              </a:rPr>
              <a:t>ODDONE, Nanci; GOMES, Maria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Yêda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F. S. de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Filgueiras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. Os temas de pesquisa em ciência da informação e suas implicações político-epistemológicas. Disponível em: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2"/>
              </a:rPr>
              <a:t>www.cinform.ufba.br/v_anais/artigos/nancioddone.html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15029"/>
              </p:ext>
            </p:extLst>
          </p:nvPr>
        </p:nvGraphicFramePr>
        <p:xfrm>
          <a:off x="116086" y="260648"/>
          <a:ext cx="8889802" cy="55531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9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34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01. Aspectos teóricos e gerais da ciência da informação</a:t>
                      </a:r>
                      <a:endParaRPr lang="pt-BR" sz="14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. fundamentação epistemológica da disciplina, a origem e a evolução da área, a interdisciplinaridade e a pesquisa científica, entre outros aspectos teóricos; envolve o estudo de conceitos, métodos, leis, modelos e teorias.</a:t>
                      </a:r>
                      <a:endParaRPr lang="pt-BR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44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02.Formação profissional e mercado de trabalho</a:t>
                      </a:r>
                      <a:endParaRPr lang="pt-BR" sz="14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Estudos que tratam de questões curriculares, metodológicas, programáticas e de avaliação do ensino, tanto em nível de graduação como de pós-graduação; análises sobre a formação profissional, focalizando aspectos como educação continuada e evasão escolar; trabalhos que analisam as profissões de informação, o profissional da informação (perfil, habilidades, competências e atuação), ética profissional e mercado de trabalho.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526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endParaRPr lang="pt-BR" sz="14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pt-BR" sz="14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03. Gerência de serviços</a:t>
                      </a:r>
                      <a:r>
                        <a:rPr lang="pt-BR" sz="1400" b="1" u="non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t-BR" sz="14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 unidades de informação</a:t>
                      </a:r>
                      <a:endParaRPr lang="pt-BR" sz="14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Trabalhos que tratam de planejamento, organização, gerência e avaliação de unidades de informação, incluindo diferentes tipos de bibliotecas e centros de documentação, redes e sistemas de informação e demais serviços e atividades de informação; envolve aspectos relativos à gestão da qualidade, ao marketing e à gerência de recursos informacionais, entre outros.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78" name="CaixaDeTexto 6"/>
          <p:cNvSpPr txBox="1">
            <a:spLocks noChangeArrowheads="1"/>
          </p:cNvSpPr>
          <p:nvPr/>
        </p:nvSpPr>
        <p:spPr bwMode="auto">
          <a:xfrm>
            <a:off x="6246486" y="6237312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 sz="1400" dirty="0"/>
              <a:t>Fonte:  adaptado de </a:t>
            </a:r>
            <a:r>
              <a:rPr lang="pt-BR" altLang="pt-BR" sz="1400" dirty="0" err="1"/>
              <a:t>Oddone</a:t>
            </a:r>
            <a:r>
              <a:rPr lang="pt-BR" altLang="pt-BR" sz="1400" dirty="0"/>
              <a:t> e Gomes (2004)</a:t>
            </a:r>
          </a:p>
        </p:txBody>
      </p:sp>
      <p:sp>
        <p:nvSpPr>
          <p:cNvPr id="19479" name="CaixaDeTexto 5"/>
          <p:cNvSpPr txBox="1">
            <a:spLocks noChangeArrowheads="1"/>
          </p:cNvSpPr>
          <p:nvPr/>
        </p:nvSpPr>
        <p:spPr bwMode="auto">
          <a:xfrm rot="-5400000">
            <a:off x="-1208683" y="2241442"/>
            <a:ext cx="26495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/>
              <a:t>EMENTA DAS CATEGORIAS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21847"/>
              </p:ext>
            </p:extLst>
          </p:nvPr>
        </p:nvGraphicFramePr>
        <p:xfrm>
          <a:off x="56271" y="0"/>
          <a:ext cx="9087729" cy="77397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74666">
                  <a:extLst>
                    <a:ext uri="{9D8B030D-6E8A-4147-A177-3AD203B41FA5}">
                      <a16:colId xmlns:a16="http://schemas.microsoft.com/office/drawing/2014/main" val="3361389493"/>
                    </a:ext>
                  </a:extLst>
                </a:gridCol>
                <a:gridCol w="7913063">
                  <a:extLst>
                    <a:ext uri="{9D8B030D-6E8A-4147-A177-3AD203B41FA5}">
                      <a16:colId xmlns:a16="http://schemas.microsoft.com/office/drawing/2014/main" val="870669704"/>
                    </a:ext>
                  </a:extLst>
                </a:gridCol>
              </a:tblGrid>
              <a:tr h="2355417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pt-BR" sz="1600" b="1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04. Estudos de usuário, demanda e uso da informação e de unidades de informação</a:t>
                      </a:r>
                      <a:endParaRPr lang="pt-BR" sz="1600" b="1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Estudos que analisam comunidades de usuários; demandas e necessidades de informação; transferência da informação e uso de unidades e serviços de informação.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extLst>
                  <a:ext uri="{0D108BD9-81ED-4DB2-BD59-A6C34878D82A}">
                    <a16:rowId xmlns:a16="http://schemas.microsoft.com/office/drawing/2014/main" val="829125623"/>
                  </a:ext>
                </a:extLst>
              </a:tr>
              <a:tr h="2099761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endParaRPr lang="pt-BR" sz="1600" b="1" u="none" dirty="0">
                        <a:effectLst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pt-BR" sz="1600" b="1" u="none" dirty="0">
                          <a:effectLst/>
                        </a:rPr>
                        <a:t>05. Comunicação, divulgação e produção editorial</a:t>
                      </a:r>
                      <a:endParaRPr lang="pt-BR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Trabalhos que estudam canais, veículos, ciclos e modelos de comunicação, além de outros aspectos relativos à comunicação da informação entre pesquisadores mediante mídia impressa ou eletrônica; estudos da literatura e do documento; trabalhos que abordam a editoração científica e a divulgação.</a:t>
                      </a: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5" marR="15595" marT="0" marB="0"/>
                </a:tc>
                <a:extLst>
                  <a:ext uri="{0D108BD9-81ED-4DB2-BD59-A6C34878D82A}">
                    <a16:rowId xmlns:a16="http://schemas.microsoft.com/office/drawing/2014/main" val="3592278192"/>
                  </a:ext>
                </a:extLst>
              </a:tr>
              <a:tr h="2574221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pt-BR" sz="1600" b="1" u="none" dirty="0">
                          <a:effectLst/>
                        </a:rPr>
                        <a:t>06. Informação, cultura e sociedade</a:t>
                      </a:r>
                      <a:endParaRPr lang="pt-BR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Textos que estudam a globalização, os impactos da informação sobre a sociedade; as unidades de informação enquanto espaços de comunicação e informação; a educação e a cultura; a informação e a construção da cidadania; o papel e a influência dos centros populares de documentação e comunicação, entre outros.</a:t>
                      </a: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extLst>
                  <a:ext uri="{0D108BD9-81ED-4DB2-BD59-A6C34878D82A}">
                    <a16:rowId xmlns:a16="http://schemas.microsoft.com/office/drawing/2014/main" val="77405414"/>
                  </a:ext>
                </a:extLst>
              </a:tr>
            </a:tbl>
          </a:graphicData>
        </a:graphic>
      </p:graphicFrame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5364088" y="6669360"/>
            <a:ext cx="1366912" cy="104503"/>
          </a:xfrm>
        </p:spPr>
        <p:txBody>
          <a:bodyPr/>
          <a:lstStyle/>
          <a:p>
            <a:pPr>
              <a:defRPr/>
            </a:pPr>
            <a:r>
              <a:rPr lang="pt-BR" altLang="pt-BR" dirty="0"/>
              <a:t>Fonte: </a:t>
            </a:r>
            <a:r>
              <a:rPr lang="pt-BR" altLang="pt-BR" dirty="0" err="1"/>
              <a:t>Oddone</a:t>
            </a:r>
            <a:r>
              <a:rPr lang="pt-BR" altLang="pt-BR" dirty="0"/>
              <a:t> e Gomes,  (2004)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9776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798099"/>
              </p:ext>
            </p:extLst>
          </p:nvPr>
        </p:nvGraphicFramePr>
        <p:xfrm>
          <a:off x="1" y="260648"/>
          <a:ext cx="9005887" cy="63290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4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6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84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u="none" dirty="0">
                          <a:effectLst/>
                        </a:rPr>
                        <a:t>07. Legislação, políticas públicas de informação e de cultura</a:t>
                      </a:r>
                      <a:endParaRPr lang="pt-BR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Textos sobre política bibliotecária, política de incentivo à leitura, política de informação e sobre política, gestão e planejamento de estruturas e sistemas de informação científica e tecnológica; sobre economia da informação e política cultural, entre outros.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379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pt-BR" sz="1600" b="1" u="none" dirty="0">
                          <a:effectLst/>
                        </a:rPr>
                        <a:t>08. Tecnologias da informação</a:t>
                      </a:r>
                      <a:endParaRPr lang="pt-BR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Trabalhos sobre o impacto e o uso das tecnologias de informação nos diferentes setores da sociedade, sobretudo no ensino, na profissão e nas unidades de informação; estudos sobre a implantação de sistemas de inteligência competitiva; sobre recursos para a automação de unidades de informação; estudos sobre as redes eletrônicas de informação e sobre as bibliotecas virtuais, digitais e eletrônicas, entre outros.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842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pt-BR" sz="1600" b="1" u="none" dirty="0">
                          <a:effectLst/>
                        </a:rPr>
                        <a:t>09. Processamento, recuperação e disseminação da informação</a:t>
                      </a:r>
                      <a:endParaRPr lang="pt-BR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Estudos que tratam dos serviços técnicos de unidades de informação, entre eles: seleção e aquisição; política e desenvolvimento de coleções; atividades de tratamento e representação, recuperação e disseminação da informação; envolve temas como linguagem documentária, classificação, descrição bibliográfica e análise de assunto, entre outros.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842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800"/>
                        </a:spcAft>
                      </a:pPr>
                      <a:r>
                        <a:rPr lang="pt-BR" sz="1600" b="1" u="none" dirty="0">
                          <a:effectLst/>
                        </a:rPr>
                        <a:t>10. Outros assuntos correlatos e outros</a:t>
                      </a:r>
                      <a:endParaRPr lang="pt-BR" sz="16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Bef>
                          <a:spcPts val="100"/>
                        </a:spcBef>
                        <a:spcAft>
                          <a:spcPts val="300"/>
                        </a:spcAft>
                      </a:pPr>
                      <a:r>
                        <a:rPr lang="pt-BR" sz="1600" dirty="0">
                          <a:effectLst/>
                        </a:rPr>
                        <a:t>Textos sobre áreas limítrofes à ciência da informação como informática, linguística, comunicação social, leitura, literatura infanto-juvenil; trabalhos que abordam temas que não têm maiores vínculos com a área, entre eles música popular brasileira, história das mentalidades, sistema ortográfico luso-brasileiro, entre outros.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6" marR="155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02" name="CaixaDeTexto 4"/>
          <p:cNvSpPr txBox="1">
            <a:spLocks noChangeArrowheads="1"/>
          </p:cNvSpPr>
          <p:nvPr/>
        </p:nvSpPr>
        <p:spPr bwMode="auto">
          <a:xfrm>
            <a:off x="6686550" y="6589714"/>
            <a:ext cx="2319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altLang="pt-BR" sz="1400" dirty="0"/>
              <a:t>Fonte: </a:t>
            </a:r>
            <a:r>
              <a:rPr lang="pt-BR" altLang="pt-BR" sz="1400" dirty="0" err="1"/>
              <a:t>Oddone</a:t>
            </a:r>
            <a:r>
              <a:rPr lang="pt-BR" altLang="pt-BR" sz="1400" dirty="0"/>
              <a:t> e Gomes,  (2004)</a:t>
            </a:r>
          </a:p>
        </p:txBody>
      </p:sp>
      <p:sp>
        <p:nvSpPr>
          <p:cNvPr id="20503" name="CaixaDeTexto 6"/>
          <p:cNvSpPr txBox="1">
            <a:spLocks noChangeArrowheads="1"/>
          </p:cNvSpPr>
          <p:nvPr/>
        </p:nvSpPr>
        <p:spPr bwMode="auto">
          <a:xfrm rot="-5400000">
            <a:off x="-1208683" y="2379941"/>
            <a:ext cx="2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pt-BR" altLang="pt-BR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3"/>
          <p:cNvSpPr txBox="1">
            <a:spLocks noChangeArrowheads="1"/>
          </p:cNvSpPr>
          <p:nvPr/>
        </p:nvSpPr>
        <p:spPr bwMode="auto">
          <a:xfrm>
            <a:off x="261938" y="376239"/>
            <a:ext cx="8784431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t-BR" altLang="pt-BR" sz="2000" b="1" dirty="0"/>
              <a:t>PPGCI-USP - ÁREA DE CONCENTRAÇÃO : CULTURA E INFORMAÇÃO</a:t>
            </a:r>
          </a:p>
          <a:p>
            <a:pPr algn="just" eaLnBrk="1" hangingPunct="1"/>
            <a:endParaRPr lang="pt-BR" altLang="pt-BR" sz="2000" b="1" dirty="0"/>
          </a:p>
          <a:p>
            <a:pPr algn="just" eaLnBrk="1" hangingPunct="1"/>
            <a:r>
              <a:rPr lang="pt-BR" altLang="pt-BR" dirty="0"/>
              <a:t>Trata das relações que caracterizam os processos de construção e/ou </a:t>
            </a:r>
            <a:r>
              <a:rPr lang="pt-BR" altLang="pt-BR" dirty="0" err="1"/>
              <a:t>re-construção</a:t>
            </a:r>
            <a:r>
              <a:rPr lang="pt-BR" altLang="pt-BR" dirty="0"/>
              <a:t> do sentido e/ou do produto cultural quando a informação é transformada em conhecimento e o produto cultural, em bem cultural. Propõe a observação das ações necessárias no contexto dos equipamentos culturais, para que a informação possa ser preservada e circular socialmente (coleta, seleção, organização, acesso), bem como a análise dos contextos culturais dentro dos quais estes processos se realizam e adquirem seu sentido social. A inserção dos estudos de informação no contexto social-cultural pretende fornecer uma leitura particular da introdução da Ciência da Informação no escopo das Ciências Sociais Aplicadas.</a:t>
            </a:r>
          </a:p>
          <a:p>
            <a:pPr algn="just" eaLnBrk="1" hangingPunct="1"/>
            <a:endParaRPr lang="pt-BR" altLang="pt-BR" b="1" dirty="0"/>
          </a:p>
          <a:p>
            <a:pPr algn="just" eaLnBrk="1" hangingPunct="1"/>
            <a:endParaRPr lang="pt-BR" altLang="pt-BR" b="1" dirty="0"/>
          </a:p>
          <a:p>
            <a:pPr algn="just" eaLnBrk="1" hangingPunct="1"/>
            <a:r>
              <a:rPr lang="pt-BR" altLang="pt-BR" b="1" dirty="0"/>
              <a:t>LINHAS: </a:t>
            </a:r>
          </a:p>
          <a:p>
            <a:pPr algn="just" eaLnBrk="1" hangingPunct="1"/>
            <a:endParaRPr lang="pt-BR" altLang="pt-BR" b="1" dirty="0"/>
          </a:p>
          <a:p>
            <a:pPr algn="just" eaLnBrk="1" hangingPunct="1"/>
            <a:r>
              <a:rPr lang="pt-BR" altLang="pt-BR" b="1" dirty="0"/>
              <a:t>Apropriação Social da Informação</a:t>
            </a:r>
          </a:p>
          <a:p>
            <a:pPr algn="just" eaLnBrk="1" hangingPunct="1"/>
            <a:endParaRPr lang="pt-BR" altLang="pt-BR" b="1" dirty="0"/>
          </a:p>
          <a:p>
            <a:pPr algn="just" eaLnBrk="1" hangingPunct="1"/>
            <a:r>
              <a:rPr lang="pt-BR" altLang="pt-BR" b="1" dirty="0"/>
              <a:t>Gestão de Dispositivos de Informação</a:t>
            </a:r>
          </a:p>
          <a:p>
            <a:pPr algn="just" eaLnBrk="1" hangingPunct="1"/>
            <a:endParaRPr lang="pt-BR" altLang="pt-BR" b="1" dirty="0"/>
          </a:p>
          <a:p>
            <a:pPr algn="just" eaLnBrk="1" hangingPunct="1"/>
            <a:r>
              <a:rPr lang="pt-BR" altLang="pt-BR" b="1" dirty="0"/>
              <a:t>Organização da informação e do conhecimento</a:t>
            </a:r>
          </a:p>
          <a:p>
            <a:pPr algn="just" eaLnBrk="1" hangingPunct="1"/>
            <a:endParaRPr lang="pt-BR" alt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1"/>
          <p:cNvSpPr>
            <a:spLocks noGrp="1"/>
          </p:cNvSpPr>
          <p:nvPr>
            <p:ph idx="1"/>
          </p:nvPr>
        </p:nvSpPr>
        <p:spPr>
          <a:xfrm>
            <a:off x="323850" y="1412875"/>
            <a:ext cx="8229600" cy="4525963"/>
          </a:xfrm>
        </p:spPr>
        <p:txBody>
          <a:bodyPr/>
          <a:lstStyle/>
          <a:p>
            <a:endParaRPr lang="pt-BR" sz="1600" dirty="0"/>
          </a:p>
          <a:p>
            <a:pPr>
              <a:buFont typeface="Wingdings" pitchFamily="2" charset="2"/>
              <a:buChar char="q"/>
            </a:pPr>
            <a:r>
              <a:rPr lang="pt-BR" sz="2000" b="1" dirty="0"/>
              <a:t>Informação: conceito interdisciplinar presente em diferentes disciplinas e relacionado a fenômenos  dentro de contextos específicos.</a:t>
            </a:r>
          </a:p>
          <a:p>
            <a:pPr>
              <a:buFont typeface="Wingdings" pitchFamily="2" charset="2"/>
              <a:buChar char="q"/>
            </a:pPr>
            <a:endParaRPr lang="pt-BR" sz="2000" dirty="0"/>
          </a:p>
          <a:p>
            <a:r>
              <a:rPr lang="pt-BR" sz="2000" dirty="0">
                <a:solidFill>
                  <a:schemeClr val="accent4"/>
                </a:solidFill>
              </a:rPr>
              <a:t>Dados são elementos brutos, sem significado, desvinculados da realidade. São"observações sobre o estado do mundo".</a:t>
            </a:r>
          </a:p>
          <a:p>
            <a:endParaRPr lang="pt-BR" sz="2000" dirty="0">
              <a:solidFill>
                <a:schemeClr val="accent4"/>
              </a:solidFill>
            </a:endParaRPr>
          </a:p>
          <a:p>
            <a:r>
              <a:rPr lang="pt-BR" sz="2000" b="1" dirty="0">
                <a:solidFill>
                  <a:schemeClr val="accent4"/>
                </a:solidFill>
              </a:rPr>
              <a:t>Informações são dados com significado dotados de relevância e propósito. Pressupõe contextualização</a:t>
            </a:r>
          </a:p>
          <a:p>
            <a:endParaRPr lang="pt-BR" sz="2000" b="1" dirty="0">
              <a:solidFill>
                <a:schemeClr val="accent4"/>
              </a:solidFill>
            </a:endParaRPr>
          </a:p>
          <a:p>
            <a:r>
              <a:rPr lang="pt-BR" sz="2000" dirty="0">
                <a:solidFill>
                  <a:schemeClr val="accent4"/>
                </a:solidFill>
              </a:rPr>
              <a:t>Conhecimento é resultado da informação processada pelos indivíduos. O valor agregado à informação depende dos conhecimentos anteriores desses indivíduos</a:t>
            </a:r>
          </a:p>
          <a:p>
            <a:pPr lvl="4"/>
            <a:r>
              <a:rPr lang="pt-BR" sz="2400" dirty="0">
                <a:solidFill>
                  <a:schemeClr val="accent4"/>
                </a:solidFill>
              </a:rPr>
              <a:t>                                      (Davenport, 1998)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dirty="0"/>
              <a:t>Dado, Informação e Conhecimento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aixaDeTexto 3"/>
          <p:cNvSpPr txBox="1">
            <a:spLocks noChangeArrowheads="1"/>
          </p:cNvSpPr>
          <p:nvPr/>
        </p:nvSpPr>
        <p:spPr bwMode="auto">
          <a:xfrm>
            <a:off x="161925" y="663576"/>
            <a:ext cx="8864204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pt-BR" altLang="pt-BR" sz="2000" b="1" dirty="0"/>
              <a:t>PPGCI-USP: LP - Apropriação Social da Informação</a:t>
            </a:r>
          </a:p>
          <a:p>
            <a:pPr algn="just" eaLnBrk="1" hangingPunct="1"/>
            <a:endParaRPr lang="pt-BR" altLang="pt-BR" sz="2000" b="1" dirty="0"/>
          </a:p>
          <a:p>
            <a:pPr algn="just" eaLnBrk="1" hangingPunct="1"/>
            <a:r>
              <a:rPr lang="pt-BR" altLang="pt-BR" dirty="0"/>
              <a:t>Estudo dos processos de apropriação social da informação, considerados em seus aspectos educacionais e culturais e definidos como um dos objetos específicos da Ciência da Informação, a partir de sua compreensão como área de conhecimento </a:t>
            </a:r>
            <a:r>
              <a:rPr lang="pt-BR" altLang="pt-BR" dirty="0" err="1"/>
              <a:t>transdisciplinar</a:t>
            </a:r>
            <a:r>
              <a:rPr lang="pt-BR" altLang="pt-BR" dirty="0"/>
              <a:t>.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Compreende estudos de base histórico-culturais centrados nas políticas, nas dinâmicas, nos dispositivos e práticas culturais, bem como estudos das relações entre Informação e Educação, sob perspectivas sincrônicas e diacrônicas. Tais trabalhos mobilizam conceitos como </a:t>
            </a:r>
            <a:r>
              <a:rPr lang="pt-BR" altLang="pt-BR" i="1" dirty="0"/>
              <a:t>apropriação simbólica</a:t>
            </a:r>
            <a:r>
              <a:rPr lang="pt-BR" altLang="pt-BR" dirty="0"/>
              <a:t>, </a:t>
            </a:r>
            <a:r>
              <a:rPr lang="pt-BR" altLang="pt-BR" i="1" dirty="0"/>
              <a:t>ação cultural</a:t>
            </a:r>
            <a:r>
              <a:rPr lang="pt-BR" altLang="pt-BR" dirty="0"/>
              <a:t>,</a:t>
            </a:r>
            <a:r>
              <a:rPr lang="pt-BR" altLang="pt-BR" i="1" dirty="0"/>
              <a:t> saberes </a:t>
            </a:r>
            <a:r>
              <a:rPr lang="pt-BR" altLang="pt-BR" i="1" dirty="0" err="1"/>
              <a:t>informacionais</a:t>
            </a:r>
            <a:r>
              <a:rPr lang="pt-BR" altLang="pt-BR" dirty="0"/>
              <a:t>, </a:t>
            </a:r>
            <a:r>
              <a:rPr lang="pt-BR" altLang="pt-BR" i="1" dirty="0" err="1"/>
              <a:t>infoeducação</a:t>
            </a:r>
            <a:r>
              <a:rPr lang="pt-BR" altLang="pt-BR" i="1" dirty="0"/>
              <a:t>, mediação cultural</a:t>
            </a:r>
            <a:r>
              <a:rPr lang="pt-BR" altLang="pt-BR" dirty="0"/>
              <a:t>, </a:t>
            </a:r>
            <a:r>
              <a:rPr lang="pt-BR" altLang="pt-BR" i="1" dirty="0"/>
              <a:t>protagonismo cultural, </a:t>
            </a:r>
            <a:r>
              <a:rPr lang="pt-BR" altLang="pt-BR" dirty="0"/>
              <a:t>dentre outros 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As pesquisas que integram a linha distribuem-se em duas frentes complementares, a saber:</a:t>
            </a:r>
          </a:p>
          <a:p>
            <a:pPr algn="just" eaLnBrk="1" hangingPunct="1"/>
            <a:endParaRPr lang="pt-BR" altLang="pt-BR" dirty="0"/>
          </a:p>
          <a:p>
            <a:pPr algn="just" eaLnBrk="1" hangingPunct="1"/>
            <a:r>
              <a:rPr lang="pt-BR" altLang="pt-BR" dirty="0"/>
              <a:t>1. ação cultural, política cultural, dispositivos culturais, tecnologias de informação e cultura;</a:t>
            </a:r>
          </a:p>
          <a:p>
            <a:pPr algn="just" eaLnBrk="1" hangingPunct="1"/>
            <a:r>
              <a:rPr lang="pt-BR" altLang="pt-BR" dirty="0"/>
              <a:t>2. </a:t>
            </a:r>
            <a:r>
              <a:rPr lang="pt-BR" altLang="pt-BR" dirty="0" err="1"/>
              <a:t>infoeducação</a:t>
            </a:r>
            <a:r>
              <a:rPr lang="pt-BR" altLang="pt-BR" dirty="0"/>
              <a:t>, abordagem das conexões entre Educação e Informação, tendo em vista a apropriação de </a:t>
            </a:r>
            <a:r>
              <a:rPr lang="pt-BR" altLang="pt-BR" i="1" dirty="0"/>
              <a:t>saberes </a:t>
            </a:r>
            <a:r>
              <a:rPr lang="pt-BR" altLang="pt-BR" i="1" dirty="0" err="1"/>
              <a:t>informacionai</a:t>
            </a:r>
            <a:r>
              <a:rPr lang="pt-BR" altLang="pt-BR" dirty="0" err="1"/>
              <a:t>s</a:t>
            </a:r>
            <a:r>
              <a:rPr lang="pt-BR" altLang="pt-BR" dirty="0"/>
              <a:t> indispensáveis à construção de conhecimentos e à participação afirmativa na cultura da contemporaneidade.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1938" y="93664"/>
            <a:ext cx="8804672" cy="61555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</a:rPr>
              <a:t>PPGCI-USP: LP- Gestão de Dispositivos de Informação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</a:rPr>
              <a:t>Estudos teóricos e metodológicos relativos a planejamento, gerenciamento e avaliação de serviços, redes e sistemas de informação.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</a:rPr>
              <a:t>Compreende a análise das variáveis que interferem na gestão dos fluxos que vão da seleção ao uso de recursos </a:t>
            </a:r>
            <a:r>
              <a:rPr lang="pt-BR" sz="1400" dirty="0" err="1">
                <a:latin typeface="+mn-lt"/>
              </a:rPr>
              <a:t>informacionais</a:t>
            </a:r>
            <a:r>
              <a:rPr lang="pt-BR" sz="1400" dirty="0">
                <a:latin typeface="+mn-lt"/>
              </a:rPr>
              <a:t>, de modo a garantir a adequação de produtos e serviços às necessidades do usuário em contextos específicos. Compreende também análises e reflexões, do ponto de vista gerencial, das políticas de informação e de comunicação científica e tecnológica, bem como seus principais canais de difusão.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</a:rPr>
              <a:t>As pesquisas que a integram distribuem-se nos seguintes eixos :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>
                <a:latin typeface="+mn-lt"/>
              </a:rPr>
              <a:t>estudos de modelos de mediações gerenciais em Serviços de Informação, respaldados em teorias e métodos da Administração e da Comunicação, particularmente os estudos de mediação;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>
                <a:latin typeface="+mn-lt"/>
              </a:rPr>
              <a:t>estudos de produção e avaliação da comunicação científica e técnica, respaldados em teorias e métodos </a:t>
            </a:r>
            <a:r>
              <a:rPr lang="pt-BR" sz="1400" dirty="0" err="1">
                <a:latin typeface="+mn-lt"/>
              </a:rPr>
              <a:t>bibliométricos</a:t>
            </a:r>
            <a:r>
              <a:rPr lang="pt-BR" sz="1400" dirty="0">
                <a:latin typeface="+mn-lt"/>
              </a:rPr>
              <a:t>, </a:t>
            </a:r>
            <a:r>
              <a:rPr lang="pt-BR" sz="1400" dirty="0" err="1">
                <a:latin typeface="+mn-lt"/>
              </a:rPr>
              <a:t>cientométricos</a:t>
            </a:r>
            <a:r>
              <a:rPr lang="pt-BR" sz="1400" dirty="0">
                <a:latin typeface="+mn-lt"/>
              </a:rPr>
              <a:t> e </a:t>
            </a:r>
            <a:r>
              <a:rPr lang="pt-BR" sz="1400" dirty="0" err="1">
                <a:latin typeface="+mn-lt"/>
              </a:rPr>
              <a:t>infométricos</a:t>
            </a:r>
            <a:r>
              <a:rPr lang="pt-BR" sz="1400" dirty="0">
                <a:latin typeface="+mn-lt"/>
              </a:rPr>
              <a:t>;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>
                <a:latin typeface="+mn-lt"/>
              </a:rPr>
              <a:t>estudos de ambientes virtuais de produção, circulação e acesso à informação, com ênfase na compreensão dos processos mediados pelas tecnologias de informação e comunicação;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>
                <a:latin typeface="+mn-lt"/>
              </a:rPr>
              <a:t>reflexões histórico-conceituais sobre estudos de usuários, colégios invisíveis, comunidades virtuais e comunidades de prática, incluindo a compreensão dos métodos e procedimentos de análise;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dirty="0">
                <a:latin typeface="+mn-lt"/>
              </a:rPr>
              <a:t>A contextualização dos estudos permite melhor compreensão das variáveis ambientais, organizacionais, </a:t>
            </a:r>
            <a:r>
              <a:rPr lang="pt-BR" sz="1400" dirty="0" err="1">
                <a:latin typeface="+mn-lt"/>
              </a:rPr>
              <a:t>sócio-culturais</a:t>
            </a:r>
            <a:r>
              <a:rPr lang="pt-BR" sz="1400" dirty="0">
                <a:latin typeface="+mn-lt"/>
              </a:rPr>
              <a:t> que interferem nas necessidades de informação do usuário (individual ou coletivo) e na avaliação dos seus critérios de relevância em relação a recursos </a:t>
            </a:r>
            <a:r>
              <a:rPr lang="pt-BR" sz="1400" dirty="0" err="1">
                <a:latin typeface="+mn-lt"/>
              </a:rPr>
              <a:t>informacionais</a:t>
            </a:r>
            <a:r>
              <a:rPr lang="pt-BR" sz="1400" dirty="0">
                <a:latin typeface="+mn-lt"/>
              </a:rPr>
              <a:t> e ao apoio à pesquisa e recuperação das informações disponibilizadas. Deste modo, os estudos consideram diferentes dispositivos de informação, virtuais ou presenciais, públicos ou privados, gerais ou especializados e da natureza das informações disponibilizadas para acesso.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388"/>
          </a:xfrm>
        </p:spPr>
        <p:txBody>
          <a:bodyPr/>
          <a:lstStyle/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dirty="0"/>
              <a:t>Estudos teóricos e metodológicos relativos à organização do conhecimento e da informação e de sua circulação para fins de acesso, recuperação e uso. Compreende a análise dos objetivos, processos e instrumentos que caracterizam as distintas possibilidades de organização da informação, considerando - se ainda a sua inserção histórica e </a:t>
            </a:r>
            <a:r>
              <a:rPr lang="pt-BR" sz="1400" dirty="0" err="1"/>
              <a:t>sócio-cultural</a:t>
            </a:r>
            <a:r>
              <a:rPr lang="pt-BR" sz="1400" dirty="0"/>
              <a:t> e as condições de interação face à diversidade da produção e dos públicos da informação. Compreende, também, abordagens históricas e epistemológicas da organização do conhecimento e da informação.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dirty="0"/>
              <a:t>As pesquisas que a integram distribuem-se nos seguintes eixos complementares: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/>
              <a:t>teorias e métodos de construção e organização da informação documentária para distintos receptores. Observam-se os aspectos textuais/discursivos dos objetos informacionais e os diferentes modelos de leitura, análise, condensação e representação, incluídos os modelos computacionais.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/>
              <a:t>a construção de linguagens documentárias e outras ferramentas de organização da informação para o acesso, recuperação e uso, observando–se características linguísticas, semióticas, terminológicas e comunicacionais, dos conteúdos documentários e dos grupos receptores, bem como de insumos tecnológicos;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/>
              <a:t>estudos históricos e epistemológicos relativos à organização social do conhecimento e sua relação com as propostas de organização da informação;</a:t>
            </a:r>
          </a:p>
          <a:p>
            <a:pPr marL="342900" indent="-342900" algn="just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sz="1400" dirty="0"/>
              <a:t>análise e proposição de políticas de organização da informação no escopo da sua distribuição e recepção;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pt-BR" sz="1400" dirty="0"/>
              <a:t>As pesquisas se aplicam a todos os tipos de documentos e códigos (documentos científicos, administrativos, textuais, iconográficos, etc.) e contextos (equipamentos culturais tais como bibliotecas, centros ou sistemas de informação, arquivos, museus; sites na Web, empresas, etc.), objetivando tornar acessível a informação de acordo com necessidades de diferentes comunidades de usuários.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200" dirty="0"/>
              <a:t>Organização da informação e do conhecimento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208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95288" y="0"/>
            <a:ext cx="8567737" cy="52937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b="1" dirty="0">
                <a:latin typeface="+mn-lt"/>
                <a:cs typeface="Arial" panose="020B0604020202020204" pitchFamily="34" charset="0"/>
              </a:rPr>
              <a:t>Docentes credenciados para orientação no DINTER</a:t>
            </a:r>
          </a:p>
          <a:p>
            <a:pPr eaLnBrk="1" hangingPunct="1">
              <a:defRPr/>
            </a:pPr>
            <a:endParaRPr lang="pt-BR" sz="1600" i="1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t-BR" sz="1600" i="1" dirty="0">
                <a:latin typeface="+mn-lt"/>
                <a:cs typeface="Arial" panose="020B0604020202020204" pitchFamily="34" charset="0"/>
              </a:rPr>
              <a:t>Linha de Pesquisa : </a:t>
            </a:r>
            <a:r>
              <a:rPr lang="pt-BR" sz="1600" b="1" i="1" dirty="0">
                <a:latin typeface="+mn-lt"/>
                <a:cs typeface="Arial" panose="020B0604020202020204" pitchFamily="34" charset="0"/>
              </a:rPr>
              <a:t>Apropriação Social da Informação</a:t>
            </a:r>
            <a:endParaRPr lang="pt-BR" sz="1600" b="1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t-BR" sz="1600" dirty="0">
                <a:latin typeface="+mn-lt"/>
                <a:cs typeface="Arial" panose="020B0604020202020204" pitchFamily="34" charset="0"/>
              </a:rPr>
              <a:t>Edmir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Perrotti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2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Giulia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Crippa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3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Lúcia Maciel B. de Oliveira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4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Marco Antônio Almeida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5"/>
              </a:rPr>
              <a:t>CV Lattes</a:t>
            </a:r>
            <a:endParaRPr lang="pt-BR" sz="16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sz="1600" i="1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t-BR" sz="1600" i="1" dirty="0">
                <a:latin typeface="+mn-lt"/>
                <a:cs typeface="Arial" panose="020B0604020202020204" pitchFamily="34" charset="0"/>
              </a:rPr>
              <a:t>Linha de </a:t>
            </a:r>
            <a:r>
              <a:rPr lang="pt-BR" sz="1600" i="1" dirty="0" err="1">
                <a:latin typeface="+mn-lt"/>
                <a:cs typeface="Arial" panose="020B0604020202020204" pitchFamily="34" charset="0"/>
              </a:rPr>
              <a:t>Pesquisa:</a:t>
            </a:r>
            <a:r>
              <a:rPr lang="pt-BR" sz="1600" b="1" i="1" dirty="0" err="1">
                <a:latin typeface="+mn-lt"/>
                <a:cs typeface="Arial" panose="020B0604020202020204" pitchFamily="34" charset="0"/>
              </a:rPr>
              <a:t>Gestão</a:t>
            </a:r>
            <a:r>
              <a:rPr lang="pt-BR" sz="1600" b="1" i="1" dirty="0">
                <a:latin typeface="+mn-lt"/>
                <a:cs typeface="Arial" panose="020B0604020202020204" pitchFamily="34" charset="0"/>
              </a:rPr>
              <a:t> de Dispositivos de Informação</a:t>
            </a:r>
            <a:endParaRPr lang="pt-BR" sz="1600" b="1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t-BR" sz="1600" dirty="0">
                <a:latin typeface="+mn-lt"/>
                <a:cs typeface="Arial" panose="020B0604020202020204" pitchFamily="34" charset="0"/>
              </a:rPr>
              <a:t>Asa Fujino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6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José Fernando Modesto da Silva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7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Marcelo dos Santos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8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Marcos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Mucheroni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9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Rogério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Mugnaini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10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Sueli Mara Soares Pinto Ferreira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11"/>
              </a:rPr>
              <a:t>CV Lattes</a:t>
            </a:r>
            <a:endParaRPr lang="pt-BR" sz="16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sz="1600" dirty="0">
              <a:latin typeface="+mn-lt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pt-BR" sz="1600" i="1" dirty="0">
                <a:latin typeface="+mn-lt"/>
                <a:cs typeface="Arial" panose="020B0604020202020204" pitchFamily="34" charset="0"/>
              </a:rPr>
              <a:t>Linha de Pesquisa: </a:t>
            </a:r>
            <a:r>
              <a:rPr lang="pt-BR" sz="1600" b="1" i="1" dirty="0">
                <a:latin typeface="+mn-lt"/>
                <a:cs typeface="Arial" panose="020B0604020202020204" pitchFamily="34" charset="0"/>
              </a:rPr>
              <a:t>Organização da informação e do conhecimento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Marilda L.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Ginez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de Lara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12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Marivalde Moacir Francelin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13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r>
              <a:rPr lang="pt-BR" sz="1600" dirty="0">
                <a:latin typeface="+mn-lt"/>
                <a:cs typeface="Arial" panose="020B0604020202020204" pitchFamily="34" charset="0"/>
              </a:rPr>
              <a:t>Nair Y. </a:t>
            </a:r>
            <a:r>
              <a:rPr lang="pt-BR" sz="1600" dirty="0" err="1">
                <a:latin typeface="+mn-lt"/>
                <a:cs typeface="Arial" panose="020B0604020202020204" pitchFamily="34" charset="0"/>
              </a:rPr>
              <a:t>Kobashi</a:t>
            </a:r>
            <a:r>
              <a:rPr lang="pt-BR" sz="1600" dirty="0">
                <a:latin typeface="+mn-lt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+mn-lt"/>
                <a:cs typeface="Arial" panose="020B0604020202020204" pitchFamily="34" charset="0"/>
                <a:hlinkClick r:id="rId14"/>
              </a:rPr>
              <a:t>CV Lattes</a:t>
            </a:r>
            <a:br>
              <a:rPr lang="pt-BR" sz="1600" dirty="0">
                <a:latin typeface="+mn-lt"/>
                <a:cs typeface="Arial" panose="020B0604020202020204" pitchFamily="34" charset="0"/>
              </a:rPr>
            </a:br>
            <a:endParaRPr lang="pt-BR" sz="16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2413" y="6465888"/>
            <a:ext cx="817721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1200" dirty="0">
                <a:latin typeface="+mn-lt"/>
              </a:rPr>
              <a:t>Disponível em: </a:t>
            </a:r>
            <a:r>
              <a:rPr lang="pt-BR" sz="1200" dirty="0">
                <a:latin typeface="+mn-lt"/>
                <a:hlinkClick r:id="rId15"/>
              </a:rPr>
              <a:t>http://www.pos.eca.usp.br/index.php?q=pt-br/ciencia_da_informacao/docentes</a:t>
            </a:r>
            <a:r>
              <a:rPr lang="pt-BR" sz="1200" dirty="0">
                <a:latin typeface="+mn-lt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400" dirty="0"/>
              <a:t>SMIT, </a:t>
            </a:r>
            <a:r>
              <a:rPr lang="pt-BR" sz="1400" dirty="0" err="1"/>
              <a:t>J.W.</a:t>
            </a:r>
            <a:r>
              <a:rPr lang="pt-BR" sz="1400" dirty="0"/>
              <a:t>; BARRETO, A. de A. Ciência da informação: base conceitual para a formação do profissional. In: VALENTIN, </a:t>
            </a:r>
            <a:r>
              <a:rPr lang="pt-BR" sz="1400" dirty="0" err="1"/>
              <a:t>M.L.</a:t>
            </a:r>
            <a:r>
              <a:rPr lang="pt-BR" sz="1400" dirty="0"/>
              <a:t> (Org.). </a:t>
            </a:r>
            <a:r>
              <a:rPr lang="pt-BR" sz="1400" b="1" dirty="0"/>
              <a:t>Formação do profissional da informação</a:t>
            </a:r>
            <a:r>
              <a:rPr lang="pt-BR" sz="1400" dirty="0"/>
              <a:t>. São Paulo: Polis, 2002.</a:t>
            </a:r>
          </a:p>
          <a:p>
            <a:endParaRPr lang="pt-BR" sz="1400" dirty="0"/>
          </a:p>
          <a:p>
            <a:r>
              <a:rPr lang="pt-BR" sz="1400" dirty="0" err="1"/>
              <a:t>Smit</a:t>
            </a:r>
            <a:r>
              <a:rPr lang="pt-BR" sz="1400" dirty="0"/>
              <a:t>, </a:t>
            </a:r>
            <a:r>
              <a:rPr lang="pt-BR" sz="1400" dirty="0" err="1"/>
              <a:t>J.W.</a:t>
            </a:r>
            <a:r>
              <a:rPr lang="pt-BR" sz="1400" dirty="0"/>
              <a:t> A pesquisa na área de Ciência da informação. </a:t>
            </a:r>
            <a:r>
              <a:rPr lang="pt-BR" sz="1400" b="1" dirty="0" err="1"/>
              <a:t>Transinformação</a:t>
            </a:r>
            <a:r>
              <a:rPr lang="pt-BR" sz="1400" dirty="0"/>
              <a:t>, Campinas, SP, v.4, n.1, p.25-28, 2002.</a:t>
            </a:r>
          </a:p>
          <a:p>
            <a:pPr marL="109537" indent="0">
              <a:buNone/>
            </a:pPr>
            <a:endParaRPr lang="pt-BR" sz="1400" dirty="0"/>
          </a:p>
          <a:p>
            <a:r>
              <a:rPr lang="pt-BR" altLang="pt-BR" sz="1400" dirty="0"/>
              <a:t>ODDONE, Nanci; GOMES, Maria Yeda F. S. de </a:t>
            </a:r>
            <a:r>
              <a:rPr lang="pt-BR" altLang="pt-BR" sz="1400" dirty="0" err="1"/>
              <a:t>Filgueiras</a:t>
            </a:r>
            <a:r>
              <a:rPr lang="pt-BR" altLang="pt-BR" sz="1400" dirty="0"/>
              <a:t>. Os temas de pesquisa em Ciência da Informação e suas implicações político-epistemológicas. </a:t>
            </a:r>
            <a:r>
              <a:rPr lang="pt-BR" altLang="pt-BR" sz="1400" b="1" dirty="0"/>
              <a:t>ENCONTRO NACIONAL DE CIÊNCIA DA INFORMAÇÃO: CINFORM</a:t>
            </a:r>
            <a:r>
              <a:rPr lang="pt-BR" altLang="pt-BR" sz="1400" dirty="0"/>
              <a:t>, v. 5, 2004. Disponível em: http://www.cinform-anteriores.ufba.br/v_anais/artigos/nancioddone.html</a:t>
            </a:r>
            <a:br>
              <a:rPr lang="pt-BR" altLang="pt-BR" sz="1400" dirty="0"/>
            </a:br>
            <a:br>
              <a:rPr lang="pt-BR" altLang="pt-BR" sz="1400" dirty="0"/>
            </a:br>
            <a:r>
              <a:rPr lang="pt-BR" altLang="pt-BR" sz="1400" dirty="0"/>
              <a:t>RIECKEN, </a:t>
            </a:r>
            <a:r>
              <a:rPr lang="pt-BR" altLang="pt-BR" sz="1400" dirty="0" err="1"/>
              <a:t>Rinalda</a:t>
            </a:r>
            <a:r>
              <a:rPr lang="pt-BR" altLang="pt-BR" sz="1400" dirty="0"/>
              <a:t> Francesca. Frame de temas potenciais de pesquisa em Ciência da Informação. </a:t>
            </a:r>
            <a:r>
              <a:rPr lang="pt-BR" altLang="pt-BR" sz="1400" b="1" dirty="0"/>
              <a:t>Revista Digital de Biblioteconomia &amp; Ciência da Informação</a:t>
            </a:r>
            <a:r>
              <a:rPr lang="pt-BR" altLang="pt-BR" sz="1400" dirty="0"/>
              <a:t>, Campinas, v. 3, n. 2, p. 43-63, jan./jun. 2006.Disponível em: http://www.sbu.unicamp.br/seer/ojs/index.php/rbci/article/view/338/220</a:t>
            </a:r>
            <a:endParaRPr lang="pt-BR" sz="1400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Textos base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400" dirty="0">
                <a:solidFill>
                  <a:schemeClr val="accent4"/>
                </a:solidFill>
              </a:rPr>
              <a:t>Estruturas simbolicamente significantes, codificadas de forma socialmente </a:t>
            </a:r>
            <a:r>
              <a:rPr lang="pt-BR" sz="2400" dirty="0" err="1">
                <a:solidFill>
                  <a:schemeClr val="accent4"/>
                </a:solidFill>
              </a:rPr>
              <a:t>decodificável</a:t>
            </a:r>
            <a:r>
              <a:rPr lang="pt-BR" sz="2400" dirty="0">
                <a:solidFill>
                  <a:schemeClr val="accent4"/>
                </a:solidFill>
              </a:rPr>
              <a:t> e registradas (para garantir permanência no tempo e portabilidade no espaço) e que apresentam a competência de gerar conhecimento para o indivíduo e para o seu meio. Estas estruturas significantes são estocadas em função de um uso futuro, causando a institucionalização da informação.</a:t>
            </a:r>
          </a:p>
          <a:p>
            <a:pPr lvl="4" eaLnBrk="1" hangingPunct="1"/>
            <a:r>
              <a:rPr lang="pt-BR" sz="2400" dirty="0">
                <a:solidFill>
                  <a:schemeClr val="accent4"/>
                </a:solidFill>
              </a:rPr>
              <a:t>(</a:t>
            </a:r>
            <a:r>
              <a:rPr lang="pt-BR" sz="2400" dirty="0" err="1">
                <a:solidFill>
                  <a:schemeClr val="accent4"/>
                </a:solidFill>
              </a:rPr>
              <a:t>Smit</a:t>
            </a:r>
            <a:r>
              <a:rPr lang="pt-BR" sz="2400" dirty="0">
                <a:solidFill>
                  <a:schemeClr val="accent4"/>
                </a:solidFill>
              </a:rPr>
              <a:t>; Barreto, 2002)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2800" dirty="0"/>
              <a:t>Conceito de Informação na Ciência da Informação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>
                <a:solidFill>
                  <a:schemeClr val="accent4"/>
                </a:solidFill>
              </a:rPr>
              <a:t>Traz implícita a figura de </a:t>
            </a:r>
            <a:r>
              <a:rPr lang="pt-BR" sz="2000" b="1" dirty="0">
                <a:solidFill>
                  <a:schemeClr val="accent4"/>
                </a:solidFill>
              </a:rPr>
              <a:t>potencial usuário e de sua capacidade de conferir significado</a:t>
            </a:r>
          </a:p>
          <a:p>
            <a:r>
              <a:rPr lang="pt-BR" sz="2000" dirty="0">
                <a:solidFill>
                  <a:schemeClr val="accent4"/>
                </a:solidFill>
              </a:rPr>
              <a:t>Incorpora a concepção de algo com potencial para gerar conhecimento, mas cuja </a:t>
            </a:r>
            <a:r>
              <a:rPr lang="pt-BR" sz="2000" b="1" dirty="0">
                <a:solidFill>
                  <a:schemeClr val="accent4"/>
                </a:solidFill>
              </a:rPr>
              <a:t>competência só poderá ser avaliada por meio de seu uso, no futuro.</a:t>
            </a:r>
          </a:p>
          <a:p>
            <a:r>
              <a:rPr lang="pt-BR" sz="2000" dirty="0">
                <a:solidFill>
                  <a:schemeClr val="accent4"/>
                </a:solidFill>
              </a:rPr>
              <a:t>Pressupõe o </a:t>
            </a:r>
            <a:r>
              <a:rPr lang="pt-BR" sz="2000" b="1" dirty="0">
                <a:solidFill>
                  <a:schemeClr val="accent4"/>
                </a:solidFill>
              </a:rPr>
              <a:t>compartilhamento de uma linguagem entre fonte e receptor</a:t>
            </a:r>
          </a:p>
          <a:p>
            <a:r>
              <a:rPr lang="pt-BR" sz="2000" dirty="0">
                <a:solidFill>
                  <a:schemeClr val="accent4"/>
                </a:solidFill>
              </a:rPr>
              <a:t>Existência de </a:t>
            </a:r>
            <a:r>
              <a:rPr lang="pt-BR" sz="2000" b="1" dirty="0">
                <a:solidFill>
                  <a:schemeClr val="accent4"/>
                </a:solidFill>
              </a:rPr>
              <a:t>suporte material para possibilitar a socialização</a:t>
            </a:r>
          </a:p>
          <a:p>
            <a:r>
              <a:rPr lang="pt-BR" sz="2000" dirty="0">
                <a:solidFill>
                  <a:schemeClr val="accent4"/>
                </a:solidFill>
              </a:rPr>
              <a:t>Atribui </a:t>
            </a:r>
            <a:r>
              <a:rPr lang="pt-BR" sz="2000" b="1" dirty="0">
                <a:solidFill>
                  <a:schemeClr val="accent4"/>
                </a:solidFill>
              </a:rPr>
              <a:t>funcionalidade</a:t>
            </a:r>
            <a:r>
              <a:rPr lang="pt-BR" sz="2000" dirty="0">
                <a:solidFill>
                  <a:schemeClr val="accent4"/>
                </a:solidFill>
              </a:rPr>
              <a:t> à informação e </a:t>
            </a:r>
            <a:r>
              <a:rPr lang="pt-BR" sz="2000" b="1" dirty="0">
                <a:solidFill>
                  <a:schemeClr val="accent4"/>
                </a:solidFill>
              </a:rPr>
              <a:t>intencionalidade </a:t>
            </a:r>
            <a:r>
              <a:rPr lang="pt-BR" sz="2000" dirty="0">
                <a:solidFill>
                  <a:schemeClr val="accent4"/>
                </a:solidFill>
              </a:rPr>
              <a:t>na manutenção de estoques de informação</a:t>
            </a:r>
          </a:p>
          <a:p>
            <a:r>
              <a:rPr lang="pt-BR" sz="2000" dirty="0">
                <a:solidFill>
                  <a:schemeClr val="accent4"/>
                </a:solidFill>
              </a:rPr>
              <a:t>Relativiza a noção de tempo/espaço e insere a </a:t>
            </a:r>
            <a:r>
              <a:rPr lang="pt-BR" sz="2000" b="1" dirty="0">
                <a:solidFill>
                  <a:schemeClr val="accent4"/>
                </a:solidFill>
              </a:rPr>
              <a:t>noção de contexto/uso</a:t>
            </a:r>
          </a:p>
          <a:p>
            <a:r>
              <a:rPr lang="pt-BR" sz="2000" dirty="0">
                <a:solidFill>
                  <a:schemeClr val="accent4"/>
                </a:solidFill>
              </a:rPr>
              <a:t>Localiza a origem e o destino da informação fora das unidades ou serviços de informação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200" dirty="0"/>
              <a:t>Definição de Informação na 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accent4"/>
                </a:solidFill>
              </a:rPr>
              <a:t>É o termo genérico que designa os objetos portadores de informação. Um documento é todo artefato que representa ou expressa um objeto, uma idéia ou uma informação por meio de signos gráficos e icônicos, sonoros e visuais. Segundo o tipo de suporte é denominado documento em papel ou documento eletrônico.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Documento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solidFill>
                  <a:schemeClr val="accent4"/>
                </a:solidFill>
              </a:rPr>
              <a:t>Campo que se ocupa e preocupa com os princípios e práticas da criação, organização e distribuição da informação, bem como o estudo dos fluxos da informação desde sua criação até sua utilização, e sua transmissão ao receptor, por meio de uma variedade de canais. (</a:t>
            </a:r>
            <a:r>
              <a:rPr lang="pt-BR" sz="2400" dirty="0" err="1">
                <a:solidFill>
                  <a:schemeClr val="accent4"/>
                </a:solidFill>
              </a:rPr>
              <a:t>Smit</a:t>
            </a:r>
            <a:r>
              <a:rPr lang="pt-BR" sz="2400" dirty="0">
                <a:solidFill>
                  <a:schemeClr val="accent4"/>
                </a:solidFill>
              </a:rPr>
              <a:t>; Barreto, 2002)</a:t>
            </a:r>
          </a:p>
          <a:p>
            <a:endParaRPr lang="pt-BR" sz="2400" dirty="0">
              <a:solidFill>
                <a:schemeClr val="accent4"/>
              </a:solidFill>
            </a:endParaRPr>
          </a:p>
          <a:p>
            <a:r>
              <a:rPr lang="pt-BR" sz="2400" dirty="0">
                <a:solidFill>
                  <a:schemeClr val="accent4"/>
                </a:solidFill>
              </a:rPr>
              <a:t>Objetivo: </a:t>
            </a:r>
            <a:r>
              <a:rPr lang="pt-BR" sz="2400" b="1" dirty="0">
                <a:solidFill>
                  <a:schemeClr val="accent4"/>
                </a:solidFill>
              </a:rPr>
              <a:t>Qualificação da recuperação da Informação para o usuário (relevância e pertinência)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Ciência da Informação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>
                <a:solidFill>
                  <a:schemeClr val="accent4"/>
                </a:solidFill>
              </a:rPr>
              <a:t>Mediação:espaço de interação entre os espaços de produção e recepção, de maneira a propiciar condições para novas interações. </a:t>
            </a:r>
            <a:r>
              <a:rPr lang="pt-BR" sz="2400" dirty="0" err="1">
                <a:solidFill>
                  <a:schemeClr val="accent4"/>
                </a:solidFill>
              </a:rPr>
              <a:t>Martin-Barbero</a:t>
            </a:r>
            <a:r>
              <a:rPr lang="pt-BR" sz="2400" dirty="0">
                <a:solidFill>
                  <a:schemeClr val="accent4"/>
                </a:solidFill>
              </a:rPr>
              <a:t> (2001)</a:t>
            </a:r>
          </a:p>
          <a:p>
            <a:endParaRPr lang="pt-BR" sz="2400" dirty="0">
              <a:solidFill>
                <a:schemeClr val="accent4"/>
              </a:solidFill>
            </a:endParaRPr>
          </a:p>
          <a:p>
            <a:r>
              <a:rPr lang="pt-BR" sz="2400" dirty="0">
                <a:solidFill>
                  <a:schemeClr val="accent4"/>
                </a:solidFill>
              </a:rPr>
              <a:t>Mediação em Serviços de Informação: cria oportunidades para que os usuários tenham condições de apropriar-se dos conteúdos </a:t>
            </a:r>
            <a:r>
              <a:rPr lang="pt-BR" sz="2400" dirty="0" err="1">
                <a:solidFill>
                  <a:schemeClr val="accent4"/>
                </a:solidFill>
              </a:rPr>
              <a:t>informacionais</a:t>
            </a:r>
            <a:r>
              <a:rPr lang="pt-BR" sz="2400" dirty="0">
                <a:solidFill>
                  <a:schemeClr val="accent4"/>
                </a:solidFill>
              </a:rPr>
              <a:t>.</a:t>
            </a:r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Mediação e novas interações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dirty="0">
                <a:solidFill>
                  <a:schemeClr val="accent4"/>
                </a:solidFill>
              </a:rPr>
              <a:t>Postulado: Os sistemas, os serviços e os produtos de informação destinam-se a responder às </a:t>
            </a:r>
            <a:r>
              <a:rPr lang="pt-BR" sz="1800" b="1" dirty="0">
                <a:solidFill>
                  <a:schemeClr val="accent4"/>
                </a:solidFill>
              </a:rPr>
              <a:t>necessidades de informação </a:t>
            </a:r>
            <a:r>
              <a:rPr lang="pt-BR" sz="1800" dirty="0">
                <a:solidFill>
                  <a:schemeClr val="accent4"/>
                </a:solidFill>
              </a:rPr>
              <a:t>de </a:t>
            </a:r>
            <a:r>
              <a:rPr lang="pt-BR" sz="1800" b="1" dirty="0">
                <a:solidFill>
                  <a:schemeClr val="accent4"/>
                </a:solidFill>
              </a:rPr>
              <a:t>usuários múltiplos e diversificados</a:t>
            </a:r>
            <a:r>
              <a:rPr lang="pt-BR" sz="1800" dirty="0">
                <a:solidFill>
                  <a:schemeClr val="accent4"/>
                </a:solidFill>
              </a:rPr>
              <a:t>, que darão à informação que obtiverem </a:t>
            </a:r>
            <a:r>
              <a:rPr lang="pt-BR" sz="1800" b="1" dirty="0">
                <a:solidFill>
                  <a:schemeClr val="accent4"/>
                </a:solidFill>
              </a:rPr>
              <a:t>usos multiformes. </a:t>
            </a:r>
            <a:r>
              <a:rPr lang="pt-BR" sz="1800" dirty="0">
                <a:solidFill>
                  <a:schemeClr val="accent4"/>
                </a:solidFill>
              </a:rPr>
              <a:t>(Le </a:t>
            </a:r>
            <a:r>
              <a:rPr lang="pt-BR" sz="1800" dirty="0" err="1">
                <a:solidFill>
                  <a:schemeClr val="accent4"/>
                </a:solidFill>
              </a:rPr>
              <a:t>Coadic</a:t>
            </a:r>
            <a:r>
              <a:rPr lang="pt-BR" sz="1800" dirty="0">
                <a:solidFill>
                  <a:schemeClr val="accent4"/>
                </a:solidFill>
              </a:rPr>
              <a:t>)</a:t>
            </a:r>
          </a:p>
          <a:p>
            <a:endParaRPr lang="pt-BR" sz="1800" dirty="0">
              <a:solidFill>
                <a:schemeClr val="accent4"/>
              </a:solidFill>
            </a:endParaRPr>
          </a:p>
          <a:p>
            <a:r>
              <a:rPr lang="pt-BR" sz="1800" dirty="0">
                <a:solidFill>
                  <a:schemeClr val="accent4"/>
                </a:solidFill>
              </a:rPr>
              <a:t>O processo de construção do conhecimento se dá por meio de um movimento complexo, no qual,</a:t>
            </a:r>
            <a:r>
              <a:rPr lang="pt-BR" sz="1800" b="1" dirty="0">
                <a:solidFill>
                  <a:schemeClr val="accent4"/>
                </a:solidFill>
              </a:rPr>
              <a:t> os sujeitos interagem entre si, mas também com as informações</a:t>
            </a:r>
            <a:r>
              <a:rPr lang="pt-BR" sz="1800" dirty="0">
                <a:solidFill>
                  <a:schemeClr val="accent4"/>
                </a:solidFill>
              </a:rPr>
              <a:t> , </a:t>
            </a:r>
            <a:r>
              <a:rPr lang="pt-BR" sz="1800" b="1" dirty="0">
                <a:solidFill>
                  <a:schemeClr val="accent4"/>
                </a:solidFill>
              </a:rPr>
              <a:t>processando-as para, a partir de seus enquadramentos, de suas possibilidades cognitivas, se apropriarem dos conteúdos acessados</a:t>
            </a:r>
            <a:r>
              <a:rPr lang="pt-BR" sz="1800" dirty="0">
                <a:solidFill>
                  <a:schemeClr val="accent4"/>
                </a:solidFill>
              </a:rPr>
              <a:t>. Desse modo, o processo de construção do conhecimento, depende também, da </a:t>
            </a:r>
            <a:r>
              <a:rPr lang="pt-BR" sz="1800" b="1" dirty="0">
                <a:solidFill>
                  <a:schemeClr val="accent4"/>
                </a:solidFill>
              </a:rPr>
              <a:t>interação com o acervo simbólico</a:t>
            </a:r>
            <a:r>
              <a:rPr lang="pt-BR" sz="1800" dirty="0">
                <a:solidFill>
                  <a:schemeClr val="accent4"/>
                </a:solidFill>
              </a:rPr>
              <a:t> transmitido através de suportes e ambientes que se ocupam da preservação e do acesso aos conteúdos </a:t>
            </a:r>
            <a:r>
              <a:rPr lang="pt-BR" sz="1800" dirty="0" err="1">
                <a:solidFill>
                  <a:schemeClr val="accent4"/>
                </a:solidFill>
              </a:rPr>
              <a:t>informacionais</a:t>
            </a:r>
            <a:r>
              <a:rPr lang="pt-BR" sz="1800" dirty="0">
                <a:solidFill>
                  <a:schemeClr val="accent4"/>
                </a:solidFill>
              </a:rPr>
              <a:t> que subsidiam o desenvolvimento das práticas do conhecer (</a:t>
            </a:r>
            <a:r>
              <a:rPr lang="pt-BR" sz="1800" dirty="0" err="1">
                <a:solidFill>
                  <a:schemeClr val="accent4"/>
                </a:solidFill>
              </a:rPr>
              <a:t>Henriette</a:t>
            </a:r>
            <a:r>
              <a:rPr lang="pt-BR" sz="1800" dirty="0">
                <a:solidFill>
                  <a:schemeClr val="accent4"/>
                </a:solidFill>
              </a:rPr>
              <a:t> Gomes).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2800" dirty="0"/>
              <a:t>Mediações no processo de construção do conhecimento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solidFill>
                  <a:schemeClr val="accent4"/>
                </a:solidFill>
              </a:rPr>
              <a:t>Pesquisa →  busca de respostas para indagações propostas:</a:t>
            </a:r>
            <a:r>
              <a:rPr lang="pt-BR" sz="2400" dirty="0">
                <a:solidFill>
                  <a:schemeClr val="accent4"/>
                </a:solidFill>
              </a:rPr>
              <a:t> </a:t>
            </a:r>
          </a:p>
          <a:p>
            <a:endParaRPr lang="pt-BR" sz="2400" dirty="0">
              <a:solidFill>
                <a:schemeClr val="accent4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pt-BR" sz="2400" dirty="0">
                <a:solidFill>
                  <a:schemeClr val="accent4"/>
                </a:solidFill>
              </a:rPr>
              <a:t>Problema de Pesquisa</a:t>
            </a:r>
          </a:p>
          <a:p>
            <a:pPr lvl="1">
              <a:buFont typeface="Wingdings" pitchFamily="2" charset="2"/>
              <a:buChar char="ü"/>
            </a:pPr>
            <a:r>
              <a:rPr lang="pt-BR" sz="2400" dirty="0">
                <a:solidFill>
                  <a:schemeClr val="accent4"/>
                </a:solidFill>
              </a:rPr>
              <a:t>Pressupostos/Hipóteses</a:t>
            </a:r>
          </a:p>
          <a:p>
            <a:pPr lvl="1">
              <a:buFont typeface="Wingdings" pitchFamily="2" charset="2"/>
              <a:buChar char="ü"/>
            </a:pPr>
            <a:r>
              <a:rPr lang="pt-BR" sz="2400" dirty="0">
                <a:solidFill>
                  <a:schemeClr val="accent4"/>
                </a:solidFill>
              </a:rPr>
              <a:t>Método Científico  </a:t>
            </a:r>
          </a:p>
          <a:p>
            <a:pPr lvl="1">
              <a:buFont typeface="Wingdings" pitchFamily="2" charset="2"/>
              <a:buChar char="ü"/>
            </a:pPr>
            <a:r>
              <a:rPr lang="pt-BR" sz="2400" dirty="0">
                <a:solidFill>
                  <a:schemeClr val="accent4"/>
                </a:solidFill>
              </a:rPr>
              <a:t> Procedimentos e Instrumentos para coleta de dados</a:t>
            </a:r>
          </a:p>
          <a:p>
            <a:endParaRPr lang="pt-BR" sz="2400" dirty="0"/>
          </a:p>
          <a:p>
            <a:endParaRPr lang="pt-BR" sz="2400" dirty="0"/>
          </a:p>
          <a:p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Pesquisa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531</TotalTime>
  <Words>2845</Words>
  <Application>Microsoft Office PowerPoint</Application>
  <PresentationFormat>Apresentação na tela (4:3)</PresentationFormat>
  <Paragraphs>197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 Ciência da Informação / Temas de Pesquisa </vt:lpstr>
      <vt:lpstr>Dado, Informação e Conhecimento</vt:lpstr>
      <vt:lpstr>Conceito de Informação na Ciência da Informação</vt:lpstr>
      <vt:lpstr>Definição de Informação na CI</vt:lpstr>
      <vt:lpstr>Documento</vt:lpstr>
      <vt:lpstr>Ciência da Informação</vt:lpstr>
      <vt:lpstr>Mediação e novas interações</vt:lpstr>
      <vt:lpstr>Mediações no processo de construção do conhecimento</vt:lpstr>
      <vt:lpstr>A Pesquisa</vt:lpstr>
      <vt:lpstr>Grupos de Trabalho da ANCIB- Associação Nacional de Pesquisa e Pós-Graduação em Ciência da informação</vt:lpstr>
      <vt:lpstr>ANCIB _ Grupos de Trabalho</vt:lpstr>
      <vt:lpstr>ANCIB _ Grupos de Trabalho</vt:lpstr>
      <vt:lpstr>ANCIB _ Grupos de Trabalho</vt:lpstr>
      <vt:lpstr>ANCIB _ Grupos de Trabalho</vt:lpstr>
      <vt:lpstr>ESTRUTURA – TAXONOMIA - DEZ CATEGORIAS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Organização da informação e do conhecimento </vt:lpstr>
      <vt:lpstr>Apresentação do PowerPoint</vt:lpstr>
      <vt:lpstr>Textos base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pesquisa em Ciência da Informação</dc:title>
  <dc:creator>Asa</dc:creator>
  <cp:lastModifiedBy>Revisor</cp:lastModifiedBy>
  <cp:revision>55</cp:revision>
  <dcterms:created xsi:type="dcterms:W3CDTF">2010-08-23T20:37:55Z</dcterms:created>
  <dcterms:modified xsi:type="dcterms:W3CDTF">2017-02-11T18:02:56Z</dcterms:modified>
</cp:coreProperties>
</file>